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71" r:id="rId4"/>
    <p:sldId id="257" r:id="rId5"/>
    <p:sldId id="258" r:id="rId6"/>
    <p:sldId id="261" r:id="rId7"/>
    <p:sldId id="263" r:id="rId8"/>
    <p:sldId id="265" r:id="rId9"/>
    <p:sldId id="259" r:id="rId10"/>
    <p:sldId id="272" r:id="rId11"/>
    <p:sldId id="264" r:id="rId12"/>
    <p:sldId id="269" r:id="rId13"/>
    <p:sldId id="267" r:id="rId14"/>
    <p:sldId id="260" r:id="rId15"/>
    <p:sldId id="270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916CE2-AEA3-43F5-992C-13E686AF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97622"/>
            <a:ext cx="9404723" cy="955626"/>
          </a:xfrm>
        </p:spPr>
        <p:txBody>
          <a:bodyPr/>
          <a:lstStyle/>
          <a:p>
            <a:r>
              <a:rPr lang="en-US" altLang="ko-KR" dirty="0"/>
              <a:t>ALICE 13TeV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853248"/>
                <a:ext cx="8946541" cy="439515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𝑎𝑠𝑠𝑜𝑐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(3.1)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𝑡𝑟𝑖𝑔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𝑝𝑎𝑖𝑟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(3.2)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altLang="ko-KR" b="1" dirty="0">
                    <a:latin typeface="Baskerville Old Face" panose="02020602080505020303" pitchFamily="18" charset="0"/>
                  </a:rPr>
                  <a:t> normalization factor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𝑡𝑟𝑖𝑔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𝑝𝑎𝑖𝑟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(3.3)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pPr lvl="1"/>
                <a:r>
                  <a:rPr lang="en-US" altLang="ko-KR" dirty="0">
                    <a:latin typeface="Baskerville Old Face" panose="02020602080505020303" pitchFamily="18" charset="0"/>
                  </a:rPr>
                  <a:t>The minimum yield(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)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r>
                  <a:rPr lang="en-US" altLang="ko-KR" dirty="0">
                    <a:latin typeface="Cambria Math" panose="02040503050406030204" pitchFamily="18" charset="0"/>
                  </a:rPr>
                  <a:t>Near-side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 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(3.4)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위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near-side jet-like peak yield</a:t>
                </a:r>
                <a:endParaRPr lang="ko-KR" altLang="en-US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853248"/>
                <a:ext cx="8946541" cy="4395151"/>
              </a:xfrm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3">
            <a:extLst>
              <a:ext uri="{FF2B5EF4-FFF2-40B4-BE49-F238E27FC236}">
                <a16:creationId xmlns:a16="http://schemas.microsoft.com/office/drawing/2014/main" id="{6ACF6E9C-E49A-4344-80CB-398CC14F5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8F8FF7-6B97-4C0C-B83F-4DC5FE5F1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7123E8F-C2ED-40CA-B5C9-566936A17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9E3F00-3AA9-47B7-91B8-D4C27F0C9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제목 28">
                <a:extLst>
                  <a:ext uri="{FF2B5EF4-FFF2-40B4-BE49-F238E27FC236}">
                    <a16:creationId xmlns:a16="http://schemas.microsoft.com/office/drawing/2014/main" id="{D98169C5-6CC3-478C-9F41-D402F54BC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904" y="659553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4</a:t>
                </a:r>
              </a:p>
            </p:txBody>
          </p:sp>
        </mc:Choice>
        <mc:Fallback xmlns="">
          <p:sp>
            <p:nvSpPr>
              <p:cNvPr id="24" name="제목 28">
                <a:extLst>
                  <a:ext uri="{FF2B5EF4-FFF2-40B4-BE49-F238E27FC236}">
                    <a16:creationId xmlns:a16="http://schemas.microsoft.com/office/drawing/2014/main" id="{D98169C5-6CC3-478C-9F41-D402F54BC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4" y="659553"/>
                <a:ext cx="4034278" cy="666975"/>
              </a:xfrm>
              <a:prstGeom prst="rect">
                <a:avLst/>
              </a:prstGeom>
              <a:blipFill>
                <a:blip r:embed="rId3"/>
                <a:stretch>
                  <a:fillRect t="-32727" r="-605" b="-4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E3D317-18D1-4E2B-BE30-259BE14DB687}"/>
              </a:ext>
            </a:extLst>
          </p:cNvPr>
          <p:cNvSpPr/>
          <p:nvPr/>
        </p:nvSpPr>
        <p:spPr>
          <a:xfrm>
            <a:off x="3007633" y="1143000"/>
            <a:ext cx="139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ALICE</a:t>
            </a:r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14ABB1F1-8DA8-4AFA-B860-715346770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979" y="146552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0.0507517</m:t>
                      </m:r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14ABB1F1-8DA8-4AFA-B860-715346770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79" y="1465522"/>
                <a:ext cx="3333676" cy="2179092"/>
              </a:xfrm>
              <a:prstGeom prst="rect">
                <a:avLst/>
              </a:prstGeom>
              <a:blipFill>
                <a:blip r:embed="rId4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0687CA-DC50-49F0-B703-310732740A23}"/>
                  </a:ext>
                </a:extLst>
              </p:cNvPr>
              <p:cNvSpPr txBox="1"/>
              <p:nvPr/>
            </p:nvSpPr>
            <p:spPr>
              <a:xfrm>
                <a:off x="387979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=0.65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0687CA-DC50-49F0-B703-310732740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79" y="3709641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EDFD89-381F-4DE0-8A92-31C411D769E5}"/>
              </a:ext>
            </a:extLst>
          </p:cNvPr>
          <p:cNvGrpSpPr/>
          <p:nvPr/>
        </p:nvGrpSpPr>
        <p:grpSpPr>
          <a:xfrm>
            <a:off x="5448059" y="-2"/>
            <a:ext cx="4802178" cy="6804000"/>
            <a:chOff x="5983771" y="54000"/>
            <a:chExt cx="4802178" cy="6804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C8ACA20-3148-4EC4-BD53-B8C511EA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3771" y="54000"/>
              <a:ext cx="4802177" cy="226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18880A-1138-4641-8620-58911B07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3772" y="2322000"/>
              <a:ext cx="4802177" cy="2268000"/>
            </a:xfrm>
            <a:prstGeom prst="rect">
              <a:avLst/>
            </a:prstGeom>
          </p:spPr>
        </p:pic>
        <p:pic>
          <p:nvPicPr>
            <p:cNvPr id="10" name="그림 9" descr="텍스트, 지도, 다른이(가) 표시된 사진&#10;&#10;자동 생성된 설명">
              <a:extLst>
                <a:ext uri="{FF2B5EF4-FFF2-40B4-BE49-F238E27FC236}">
                  <a16:creationId xmlns:a16="http://schemas.microsoft.com/office/drawing/2014/main" id="{30082B02-18C8-4AF3-8074-1698D3EBB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83772" y="4590000"/>
              <a:ext cx="4802177" cy="22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9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제목 28">
                <a:extLst>
                  <a:ext uri="{FF2B5EF4-FFF2-40B4-BE49-F238E27FC236}">
                    <a16:creationId xmlns:a16="http://schemas.microsoft.com/office/drawing/2014/main" id="{9C117864-4D44-442F-9167-B83A8ED24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2104" y="280230"/>
                <a:ext cx="6107791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40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54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4 - CMS</a:t>
                </a:r>
              </a:p>
            </p:txBody>
          </p:sp>
        </mc:Choice>
        <mc:Fallback xmlns="">
          <p:sp>
            <p:nvSpPr>
              <p:cNvPr id="14" name="제목 28">
                <a:extLst>
                  <a:ext uri="{FF2B5EF4-FFF2-40B4-BE49-F238E27FC236}">
                    <a16:creationId xmlns:a16="http://schemas.microsoft.com/office/drawing/2014/main" id="{9C117864-4D44-442F-9167-B83A8ED24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104" y="280230"/>
                <a:ext cx="6107791" cy="666975"/>
              </a:xfrm>
              <a:prstGeom prst="rect">
                <a:avLst/>
              </a:prstGeom>
              <a:blipFill>
                <a:blip r:embed="rId2"/>
                <a:stretch>
                  <a:fillRect t="-63303" r="-3393" b="-55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220E5553-2919-4D02-A6EF-3E419F7ED76A}"/>
              </a:ext>
            </a:extLst>
          </p:cNvPr>
          <p:cNvSpPr/>
          <p:nvPr/>
        </p:nvSpPr>
        <p:spPr>
          <a:xfrm>
            <a:off x="1727326" y="1233221"/>
            <a:ext cx="1317071" cy="5532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1044D0-524D-47EE-8BBA-A3C8C9792E66}"/>
              </a:ext>
            </a:extLst>
          </p:cNvPr>
          <p:cNvSpPr txBox="1"/>
          <p:nvPr/>
        </p:nvSpPr>
        <p:spPr>
          <a:xfrm>
            <a:off x="3042103" y="1190868"/>
            <a:ext cx="329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그래프가 거의 그려지지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F912E48-2D92-492F-9120-1DAC322EB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5624" y="3726263"/>
            <a:ext cx="4070417" cy="19224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F10A19-26FB-4194-AE46-85F33730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80" y="1803863"/>
            <a:ext cx="4070417" cy="1922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8EC637-CB68-4E1D-9473-2BA103A9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208" y="3726263"/>
            <a:ext cx="4070417" cy="192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839DB5-2B96-4865-A3C4-2E7DB98EA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03863"/>
            <a:ext cx="4070417" cy="192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827EF5C-A415-4AB4-9810-8BB7E2BA9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790" y="1803863"/>
            <a:ext cx="4070417" cy="19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>
            <a:extLst>
              <a:ext uri="{FF2B5EF4-FFF2-40B4-BE49-F238E27FC236}">
                <a16:creationId xmlns:a16="http://schemas.microsoft.com/office/drawing/2014/main" id="{FD9621D0-AEFD-48EC-8C8F-305F92E6B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1E3E77-C794-46F2-8454-8BE1F1A28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3988655-228B-4EB8-9D7F-5724E8C93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EBA93-E051-40AE-829A-7B77EC11726D}"/>
                  </a:ext>
                </a:extLst>
              </p:cNvPr>
              <p:cNvSpPr txBox="1"/>
              <p:nvPr/>
            </p:nvSpPr>
            <p:spPr>
              <a:xfrm>
                <a:off x="3758040" y="1372623"/>
                <a:ext cx="4675616" cy="477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𝑁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&gt; =0.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65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→  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62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1.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EBA93-E051-40AE-829A-7B77EC117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40" y="1372623"/>
                <a:ext cx="4675616" cy="477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BEFBB1-67D5-47F1-9E26-6B168EDC2D63}"/>
              </a:ext>
            </a:extLst>
          </p:cNvPr>
          <p:cNvSpPr txBox="1"/>
          <p:nvPr/>
        </p:nvSpPr>
        <p:spPr>
          <a:xfrm>
            <a:off x="5535155" y="337048"/>
            <a:ext cx="112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latin typeface="+mj-lt"/>
              </a:rPr>
              <a:t>CMS</a:t>
            </a:r>
            <a:endParaRPr lang="ko-KR" altLang="en-US" sz="3200" dirty="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7D271E-A156-42C1-AB61-8BE8A4EBE188}"/>
              </a:ext>
            </a:extLst>
          </p:cNvPr>
          <p:cNvGrpSpPr/>
          <p:nvPr/>
        </p:nvGrpSpPr>
        <p:grpSpPr>
          <a:xfrm>
            <a:off x="1712908" y="2468561"/>
            <a:ext cx="8765880" cy="4140000"/>
            <a:chOff x="1280592" y="1930850"/>
            <a:chExt cx="8765880" cy="414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C9E18C-9B49-478D-81F8-125E8B7C5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3532" y="4000850"/>
              <a:ext cx="4382940" cy="207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856D3B-43C9-4FE4-851C-793C639B3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3532" y="1930850"/>
              <a:ext cx="4382940" cy="207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C5EA01-816F-4D8D-BB3D-7272C3C5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0592" y="4000850"/>
              <a:ext cx="4382940" cy="207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46881C-CCD4-485D-8198-85CAF239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0592" y="1930850"/>
              <a:ext cx="4382940" cy="20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55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ACF8AB92-D88C-4117-B01F-8E58D811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AFE755-AACD-44F9-8CBD-38F638F4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2CC470A-BA92-4E70-907A-529EC298D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EFBB1-67D5-47F1-9E26-6B168EDC2D63}"/>
              </a:ext>
            </a:extLst>
          </p:cNvPr>
          <p:cNvSpPr txBox="1"/>
          <p:nvPr/>
        </p:nvSpPr>
        <p:spPr>
          <a:xfrm>
            <a:off x="5396708" y="306198"/>
            <a:ext cx="1398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latin typeface="+mj-lt"/>
              </a:rPr>
              <a:t>ALICE</a:t>
            </a:r>
            <a:endParaRPr lang="ko-KR" altLang="en-US" sz="3200" dirty="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7EE251-4BC0-4CAC-A1F3-C0C98C11403B}"/>
              </a:ext>
            </a:extLst>
          </p:cNvPr>
          <p:cNvGrpSpPr/>
          <p:nvPr/>
        </p:nvGrpSpPr>
        <p:grpSpPr>
          <a:xfrm>
            <a:off x="1712907" y="2421647"/>
            <a:ext cx="8765880" cy="4140000"/>
            <a:chOff x="1336437" y="2418671"/>
            <a:chExt cx="8765880" cy="414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363A7B-2237-4B20-8CDE-68C1D037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377" y="2418671"/>
              <a:ext cx="4382940" cy="207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9DD036A-7A50-444E-AF47-C30B464E0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7185" y="4488671"/>
              <a:ext cx="4382940" cy="207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C1F0EC-E29F-431B-BF1E-564346EC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437" y="2418671"/>
              <a:ext cx="4382940" cy="207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A6BA9A-B0B6-4DE8-BB25-AFC68EB6D467}"/>
                  </a:ext>
                </a:extLst>
              </p:cNvPr>
              <p:cNvSpPr txBox="1"/>
              <p:nvPr/>
            </p:nvSpPr>
            <p:spPr>
              <a:xfrm>
                <a:off x="3758040" y="1372623"/>
                <a:ext cx="4675616" cy="477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𝑁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&gt; =0.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65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→  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62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1.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A6BA9A-B0B6-4DE8-BB25-AFC68EB6D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40" y="1372623"/>
                <a:ext cx="4675616" cy="477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6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제목 28">
                <a:extLst>
                  <a:ext uri="{FF2B5EF4-FFF2-40B4-BE49-F238E27FC236}">
                    <a16:creationId xmlns:a16="http://schemas.microsoft.com/office/drawing/2014/main" id="{D1249F8C-642D-4B02-92C8-7F60B45F1D7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57677" y="520567"/>
                <a:ext cx="9251950" cy="58083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𝑝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Distribution Fitting</a:t>
                </a:r>
              </a:p>
            </p:txBody>
          </p:sp>
        </mc:Choice>
        <mc:Fallback xmlns="">
          <p:sp>
            <p:nvSpPr>
              <p:cNvPr id="21" name="제목 28">
                <a:extLst>
                  <a:ext uri="{FF2B5EF4-FFF2-40B4-BE49-F238E27FC236}">
                    <a16:creationId xmlns:a16="http://schemas.microsoft.com/office/drawing/2014/main" id="{D1249F8C-642D-4B02-92C8-7F60B45F1D7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7677" y="520567"/>
                <a:ext cx="9251950" cy="580836"/>
              </a:xfrm>
              <a:prstGeom prst="rect">
                <a:avLst/>
              </a:prstGeom>
              <a:blipFill>
                <a:blip r:embed="rId3"/>
                <a:stretch>
                  <a:fillRect t="-52083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C5760D-4EC3-44B6-8AA5-3319B82223A6}"/>
                  </a:ext>
                </a:extLst>
              </p:cNvPr>
              <p:cNvSpPr txBox="1"/>
              <p:nvPr/>
            </p:nvSpPr>
            <p:spPr>
              <a:xfrm>
                <a:off x="8372212" y="4832118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=0.65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C5760D-4EC3-44B6-8AA5-3319B8222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212" y="4832118"/>
                <a:ext cx="333367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F87FC1D3-5BF1-44A1-99DC-6DDF40540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2212" y="2587999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507517</m:t>
                      </m:r>
                    </m:oMath>
                  </m:oMathPara>
                </a14:m>
                <a:br>
                  <a:rPr lang="en-US" altLang="ko-KR" sz="2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0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F87FC1D3-5BF1-44A1-99DC-6DDF4054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212" y="2587999"/>
                <a:ext cx="3333676" cy="2179092"/>
              </a:xfrm>
              <a:prstGeom prst="rect">
                <a:avLst/>
              </a:prstGeom>
              <a:blipFill>
                <a:blip r:embed="rId5"/>
                <a:stretch>
                  <a:fillRect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22D38D3-2172-4B0D-A515-68054CD77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03" y="2403449"/>
            <a:ext cx="7919207" cy="37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3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066FF339-8E1F-4BDB-B0F9-3C762CACD2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484" y="336365"/>
                <a:ext cx="9252154" cy="825932"/>
              </a:xfrm>
            </p:spPr>
            <p:txBody>
              <a:bodyPr>
                <a:normAutofit/>
              </a:bodyPr>
              <a:lstStyle/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</m:ctrlPr>
                      </m:sSubPr>
                      <m:e>
                        <m:r>
                          <a:rPr lang="en-US" altLang="ko-KR" sz="3600" i="1" smtClean="0"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𝑝</m:t>
                        </m:r>
                      </m:e>
                      <m:sub>
                        <m:r>
                          <a:rPr lang="en-US" altLang="ko-KR" sz="3600" i="1" smtClean="0"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3600" dirty="0"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latin typeface="AngsanaUPC" panose="02020603050405020304" pitchFamily="18" charset="-34"/>
                    <a:cs typeface="AngsanaUPC" panose="02020603050405020304" pitchFamily="18" charset="-34"/>
                  </a:rPr>
                  <a:t>Distribution Fitting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066FF339-8E1F-4BDB-B0F9-3C762CAC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484" y="336365"/>
                <a:ext cx="9252154" cy="825932"/>
              </a:xfrm>
              <a:blipFill>
                <a:blip r:embed="rId3"/>
                <a:stretch>
                  <a:fillRect t="-14706" b="-27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6E1F075E-81EE-4928-AB49-08F27CBB7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0593" y="262225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507517</m:t>
                      </m:r>
                    </m:oMath>
                  </m:oMathPara>
                </a14:m>
                <a:br>
                  <a:rPr lang="en-US" altLang="ko-KR" sz="2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0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6E1F075E-81EE-4928-AB49-08F27CBB7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93" y="2622252"/>
                <a:ext cx="3333676" cy="2179092"/>
              </a:xfrm>
              <a:prstGeom prst="rect">
                <a:avLst/>
              </a:prstGeom>
              <a:blipFill>
                <a:blip r:embed="rId4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DB2414-E720-46C9-83FE-EB16C998B24C}"/>
                  </a:ext>
                </a:extLst>
              </p:cNvPr>
              <p:cNvSpPr txBox="1"/>
              <p:nvPr/>
            </p:nvSpPr>
            <p:spPr>
              <a:xfrm>
                <a:off x="8250593" y="486637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=0.62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1.07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DB2414-E720-46C9-83FE-EB16C998B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93" y="4866371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C41EE7E-F48B-486A-867D-F62F5ACBC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27" y="2455396"/>
            <a:ext cx="8042866" cy="37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제목 3">
                <a:extLst>
                  <a:ext uri="{FF2B5EF4-FFF2-40B4-BE49-F238E27FC236}">
                    <a16:creationId xmlns:a16="http://schemas.microsoft.com/office/drawing/2014/main" id="{9920299E-C82E-4959-9373-B15EF18AA9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6111" y="501273"/>
                <a:ext cx="10284744" cy="140053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5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1.28&lt;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1.28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.6&lt;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  <m:r>
                                    <m:rPr>
                                      <m:brk m:alnAt="23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1.8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den>
                                          </m:f>
                                        </m:e>
                                      </m:nary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nary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8" name="제목 3">
                <a:extLst>
                  <a:ext uri="{FF2B5EF4-FFF2-40B4-BE49-F238E27FC236}">
                    <a16:creationId xmlns:a16="http://schemas.microsoft.com/office/drawing/2014/main" id="{9920299E-C82E-4959-9373-B15EF18AA9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6111" y="501273"/>
                <a:ext cx="10284744" cy="140053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제목 1">
                <a:extLst>
                  <a:ext uri="{FF2B5EF4-FFF2-40B4-BE49-F238E27FC236}">
                    <a16:creationId xmlns:a16="http://schemas.microsoft.com/office/drawing/2014/main" id="{CE90A529-8C6B-4536-8706-C08386EC6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9688" y="2575968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507517</m:t>
                      </m:r>
                    </m:oMath>
                  </m:oMathPara>
                </a14:m>
                <a:br>
                  <a:rPr lang="en-US" altLang="ko-KR" sz="2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0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2" name="제목 1">
                <a:extLst>
                  <a:ext uri="{FF2B5EF4-FFF2-40B4-BE49-F238E27FC236}">
                    <a16:creationId xmlns:a16="http://schemas.microsoft.com/office/drawing/2014/main" id="{CE90A529-8C6B-4536-8706-C08386EC6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688" y="2575968"/>
                <a:ext cx="3333676" cy="2179092"/>
              </a:xfrm>
              <a:prstGeom prst="rect">
                <a:avLst/>
              </a:prstGeom>
              <a:blipFill>
                <a:blip r:embed="rId4"/>
                <a:stretch>
                  <a:fillRect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CAF93C-0ACD-47F9-86FC-424D9CCCE974}"/>
                  </a:ext>
                </a:extLst>
              </p:cNvPr>
              <p:cNvSpPr txBox="1"/>
              <p:nvPr/>
            </p:nvSpPr>
            <p:spPr>
              <a:xfrm>
                <a:off x="8509688" y="4820087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=0.62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1.07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CAF93C-0ACD-47F9-86FC-424D9CCCE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688" y="4820087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B16A473-4A8D-4981-9050-2DDE22391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09" y="2426952"/>
            <a:ext cx="8320757" cy="39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7AF3627-FE74-4680-B348-E021DBEA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80844"/>
            <a:ext cx="9404723" cy="972404"/>
          </a:xfrm>
        </p:spPr>
        <p:txBody>
          <a:bodyPr/>
          <a:lstStyle/>
          <a:p>
            <a:r>
              <a:rPr lang="en-US" altLang="ko-KR" dirty="0"/>
              <a:t>CMS, ALICE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Long-range : ALICE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.6&lt;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endParaRPr lang="en-US" altLang="ko-KR" dirty="0"/>
              </a:p>
              <a:p>
                <a:pPr marL="1828800" lvl="4" indent="0">
                  <a:buNone/>
                </a:pPr>
                <a:r>
                  <a:rPr lang="en-US" altLang="ko-KR" sz="2000" dirty="0"/>
                  <a:t>  CMS   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2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dirty="0"/>
                  <a:t>High multiplicity : ALICE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0~0.1%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				  CMS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trk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offline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≥105 →0~0.03%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지금까지 </a:t>
                </a:r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Correlation</a:t>
                </a:r>
                <a:r>
                  <a:rPr lang="ko-KR" altLang="en-US" dirty="0"/>
                  <a:t>을 그릴 때에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그냥 적분을 하였음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ALICE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(3.2)</a:t>
                </a:r>
                <a:r>
                  <a:rPr lang="ko-KR" altLang="en-US" dirty="0"/>
                  <a:t>의 식을 이용하여 적분하여 다시 그려봐야 함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은 있지만</a:t>
                </a:r>
                <a:r>
                  <a:rPr lang="en-US" altLang="ko-KR" dirty="0"/>
                  <a:t>, ALICE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이 없어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그릴 수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4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FD7DE-0FAC-4F73-96F6-0682E5A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계산식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Correlation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Distribution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1.28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subHide m:val="on"/>
                                        <m:supHide m:val="on"/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이렇게 실험데이터와 동일하게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=1.25 →1.&lt;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&lt;1.5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구간을 적분해서 포인트 처리를 해야 할 수도</a:t>
                </a:r>
                <a:r>
                  <a:rPr lang="en-US" altLang="ko-KR" dirty="0"/>
                  <a:t>?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3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64646" y="1465522"/>
                <a:ext cx="3333676" cy="2179092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1.12 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032413</m:t>
                      </m:r>
                    </m:oMath>
                  </m:oMathPara>
                </a14:m>
                <a:br>
                  <a:rPr lang="en-US" altLang="ko-KR" sz="2000" b="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64646" y="1465522"/>
                <a:ext cx="3333676" cy="2179092"/>
              </a:xfrm>
              <a:blipFill>
                <a:blip r:embed="rId7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4B6B62-C9DE-458A-9AD5-96F6E15F8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706" y="2280011"/>
            <a:ext cx="5049024" cy="2268000"/>
          </a:xfrm>
          <a:prstGeom prst="rect">
            <a:avLst/>
          </a:prstGeom>
          <a:effectLst/>
        </p:spPr>
      </p:pic>
      <p:sp>
        <p:nvSpPr>
          <p:cNvPr id="28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7479AB-997B-4170-AC56-8BFA90412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708" y="4544786"/>
            <a:ext cx="5049024" cy="2268000"/>
          </a:xfrm>
          <a:prstGeom prst="rect">
            <a:avLst/>
          </a:prstGeom>
          <a:effectLst/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1A5096-BED0-4D9D-B67D-3670F96AB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98707" y="-1"/>
            <a:ext cx="5049024" cy="226800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&lt;2 →1.2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2&lt;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&lt;3 →2</m:t>
                    </m:r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</a:rPr>
                </a:br>
                <a:r>
                  <a:rPr lang="en-US" altLang="ko-KR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3&lt;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&lt;4 →4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blipFill>
                <a:blip r:embed="rId11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1</a:t>
                </a:r>
              </a:p>
            </p:txBody>
          </p:sp>
        </mc:Choice>
        <mc:Fallback xmlns="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  <a:blipFill>
                <a:blip r:embed="rId12"/>
                <a:stretch>
                  <a:fillRect t="-33028" r="-605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61309-77F1-4BFF-834A-845F39D7FE3F}"/>
              </a:ext>
            </a:extLst>
          </p:cNvPr>
          <p:cNvSpPr/>
          <p:nvPr/>
        </p:nvSpPr>
        <p:spPr>
          <a:xfrm>
            <a:off x="9957755" y="1169662"/>
            <a:ext cx="139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ALICE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748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2" name="내용 개체 틀 4">
            <a:extLst>
              <a:ext uri="{FF2B5EF4-FFF2-40B4-BE49-F238E27FC236}">
                <a16:creationId xmlns:a16="http://schemas.microsoft.com/office/drawing/2014/main" id="{806FDE3B-4CEC-4808-B7D5-0B556C8DA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68" y="-1"/>
            <a:ext cx="5017663" cy="2268000"/>
          </a:xfrm>
          <a:prstGeom prst="rect">
            <a:avLst/>
          </a:prstGeom>
          <a:effectLst/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9E6D210-A076-4588-963D-E75DCC19D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068" y="2267999"/>
            <a:ext cx="5017661" cy="2268000"/>
          </a:xfrm>
          <a:prstGeom prst="rect">
            <a:avLst/>
          </a:prstGeom>
          <a:effectLst/>
        </p:spPr>
      </p:pic>
      <p:pic>
        <p:nvPicPr>
          <p:cNvPr id="46" name="그림 45" descr="텍스트, 지도, 다른, 다양한이(가) 표시된 사진&#10;&#10;자동 생성된 설명">
            <a:extLst>
              <a:ext uri="{FF2B5EF4-FFF2-40B4-BE49-F238E27FC236}">
                <a16:creationId xmlns:a16="http://schemas.microsoft.com/office/drawing/2014/main" id="{CE5E584D-B390-42F4-9DF8-F385CAC80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068" y="4550016"/>
            <a:ext cx="5017661" cy="226800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제목 1">
                <a:extLst>
                  <a:ext uri="{FF2B5EF4-FFF2-40B4-BE49-F238E27FC236}">
                    <a16:creationId xmlns:a16="http://schemas.microsoft.com/office/drawing/2014/main" id="{6EFB8E16-0331-4624-9F13-DFA095B37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4646" y="146552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50752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8" name="제목 1">
                <a:extLst>
                  <a:ext uri="{FF2B5EF4-FFF2-40B4-BE49-F238E27FC236}">
                    <a16:creationId xmlns:a16="http://schemas.microsoft.com/office/drawing/2014/main" id="{6EFB8E16-0331-4624-9F13-DFA095B37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1465522"/>
                <a:ext cx="3333676" cy="2179092"/>
              </a:xfrm>
              <a:prstGeom prst="rect">
                <a:avLst/>
              </a:prstGeom>
              <a:blipFill>
                <a:blip r:embed="rId10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9E5530B-68DD-4CC5-A4CF-EB3F3772B2EA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&lt;2 →2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2&lt;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&lt;3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5.5</m:t>
                    </m:r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</a:rPr>
                </a:br>
                <a:r>
                  <a:rPr lang="en-US" altLang="ko-KR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3&lt;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&lt;4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15.125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9E5530B-68DD-4CC5-A4CF-EB3F3772B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blipFill>
                <a:blip r:embed="rId11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제목 28">
                <a:extLst>
                  <a:ext uri="{FF2B5EF4-FFF2-40B4-BE49-F238E27FC236}">
                    <a16:creationId xmlns:a16="http://schemas.microsoft.com/office/drawing/2014/main" id="{8EE17864-2A47-414E-8E69-10F9FAE0E9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2</a:t>
                </a:r>
              </a:p>
            </p:txBody>
          </p:sp>
        </mc:Choice>
        <mc:Fallback xmlns="">
          <p:sp>
            <p:nvSpPr>
              <p:cNvPr id="52" name="제목 28">
                <a:extLst>
                  <a:ext uri="{FF2B5EF4-FFF2-40B4-BE49-F238E27FC236}">
                    <a16:creationId xmlns:a16="http://schemas.microsoft.com/office/drawing/2014/main" id="{8EE17864-2A47-414E-8E69-10F9FAE0E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  <a:blipFill>
                <a:blip r:embed="rId12"/>
                <a:stretch>
                  <a:fillRect t="-33028" r="-605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C440EA-828C-4A5C-AC49-72B827346263}"/>
              </a:ext>
            </a:extLst>
          </p:cNvPr>
          <p:cNvSpPr/>
          <p:nvPr/>
        </p:nvSpPr>
        <p:spPr>
          <a:xfrm>
            <a:off x="9957755" y="1169662"/>
            <a:ext cx="139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ALICE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965EA1-A5EC-4B8B-AF5D-938560BE2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485" y="2276233"/>
            <a:ext cx="4800003" cy="2268000"/>
          </a:xfrm>
          <a:prstGeom prst="rect">
            <a:avLst/>
          </a:prstGeom>
          <a:effectLst/>
        </p:spPr>
      </p:pic>
      <p:sp>
        <p:nvSpPr>
          <p:cNvPr id="28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EB245E-92B4-43A4-BDCA-0A9A84050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484" y="4551640"/>
            <a:ext cx="4800003" cy="2268000"/>
          </a:xfrm>
          <a:prstGeom prst="rect">
            <a:avLst/>
          </a:prstGeom>
          <a:effectLst/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835AEE-E8AB-4375-856F-97E9D5540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035487" y="-1"/>
            <a:ext cx="4800001" cy="226800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56C44A67-1D97-4BA1-A828-16A3A64970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4646" y="146552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50752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56C44A67-1D97-4BA1-A828-16A3A649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1465522"/>
                <a:ext cx="3333676" cy="2179092"/>
              </a:xfrm>
              <a:prstGeom prst="rect">
                <a:avLst/>
              </a:prstGeom>
              <a:blipFill>
                <a:blip r:embed="rId10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3FFC10-1023-4303-9F6C-CBBC1670F022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&lt;2 →2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2&lt;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&lt;3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5.5</m:t>
                    </m:r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</a:rPr>
                </a:br>
                <a:r>
                  <a:rPr lang="en-US" altLang="ko-KR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3&lt;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&lt;4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15.125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3FFC10-1023-4303-9F6C-CBBC1670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blipFill>
                <a:blip r:embed="rId11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제목 28">
                <a:extLst>
                  <a:ext uri="{FF2B5EF4-FFF2-40B4-BE49-F238E27FC236}">
                    <a16:creationId xmlns:a16="http://schemas.microsoft.com/office/drawing/2014/main" id="{CA1DC037-6AD9-49C7-AEF1-23556718DE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2</a:t>
                </a:r>
              </a:p>
            </p:txBody>
          </p:sp>
        </mc:Choice>
        <mc:Fallback xmlns="">
          <p:sp>
            <p:nvSpPr>
              <p:cNvPr id="23" name="제목 28">
                <a:extLst>
                  <a:ext uri="{FF2B5EF4-FFF2-40B4-BE49-F238E27FC236}">
                    <a16:creationId xmlns:a16="http://schemas.microsoft.com/office/drawing/2014/main" id="{CA1DC037-6AD9-49C7-AEF1-23556718D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  <a:blipFill>
                <a:blip r:embed="rId12"/>
                <a:stretch>
                  <a:fillRect t="-33028" r="-605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D6F094-4FFF-4C44-9B82-3C75D07E321B}"/>
              </a:ext>
            </a:extLst>
          </p:cNvPr>
          <p:cNvSpPr/>
          <p:nvPr/>
        </p:nvSpPr>
        <p:spPr>
          <a:xfrm>
            <a:off x="9957756" y="1169662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CMS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520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4129E-376C-4A03-B443-06EFDCDD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074251B4-9E59-4B9C-BF02-5DD6787363B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3312" y="2052638"/>
                <a:ext cx="9886265" cy="417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  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&lt;2 →2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       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2&lt;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&lt;3 →5.5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       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3&lt;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&lt;4 →15.125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endParaRPr lang="en-US" altLang="ko-KR" dirty="0"/>
              </a:p>
              <a:p>
                <a:r>
                  <a:rPr lang="ko-KR" altLang="en-US" dirty="0"/>
                  <a:t>선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적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𝑑𝑒𝑝𝑒𝑛𝑑𝑒𝑛𝑐𝑒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넣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경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: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=3.5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−3.25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ko-KR" altLang="en-US" dirty="0"/>
                  <a:t>가 음수가 되어 사용할 수 없음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 =0.38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1.0116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dirty="0"/>
                  <a:t> 를 사용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=1.5 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1.733</m:t>
                    </m:r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.5 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4.766</m:t>
                    </m:r>
                  </m:oMath>
                </a14:m>
                <a:endParaRPr lang="ko-KR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.5 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13.11</m:t>
                    </m:r>
                  </m:oMath>
                </a14:m>
                <a:endParaRPr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074251B4-9E59-4B9C-BF02-5DD6787363B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638"/>
                <a:ext cx="9886265" cy="4177490"/>
              </a:xfrm>
              <a:prstGeom prst="rect">
                <a:avLst/>
              </a:prstGeom>
              <a:blipFill>
                <a:blip r:embed="rId2"/>
                <a:stretch>
                  <a:fillRect l="-30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1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5E1D3-378C-4448-BEDE-9887E639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92147-D045-49DD-A8E7-2EDE76EE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7p </a:t>
            </a:r>
            <a:r>
              <a:rPr lang="ko-KR" altLang="en-US" dirty="0"/>
              <a:t>하단부</a:t>
            </a:r>
            <a:endParaRPr lang="en-US" altLang="ko-KR" dirty="0"/>
          </a:p>
          <a:p>
            <a:r>
              <a:rPr lang="en-US" altLang="ko-KR" dirty="0"/>
              <a:t>The results are shown for various </a:t>
            </a:r>
            <a:r>
              <a:rPr lang="en-US" altLang="ko-KR" dirty="0" err="1"/>
              <a:t>pT</a:t>
            </a:r>
            <a:r>
              <a:rPr lang="en-US" altLang="ko-KR" dirty="0"/>
              <a:t> intervals in the minimum bias class (upper) and the high-multiplicity class (lower) down to 1GeV/c where the non-flow contamination is negligible.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1GeV </a:t>
            </a:r>
            <a:r>
              <a:rPr lang="ko-KR" altLang="en-US" dirty="0"/>
              <a:t>이하 무시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07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3">
            <a:extLst>
              <a:ext uri="{FF2B5EF4-FFF2-40B4-BE49-F238E27FC236}">
                <a16:creationId xmlns:a16="http://schemas.microsoft.com/office/drawing/2014/main" id="{6ACF6E9C-E49A-4344-80CB-398CC14F5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8F8FF7-6B97-4C0C-B83F-4DC5FE5F1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B7123E8F-C2ED-40CA-B5C9-566936A17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3F00-3AA9-47B7-91B8-D4C27F0C9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1FFEDA73-3C0E-451F-A926-788EEE7A0F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979" y="146552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1FFEDA73-3C0E-451F-A926-788EEE7A0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79" y="1465522"/>
                <a:ext cx="3333676" cy="2179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06D804-9FE8-48B6-B29E-7C194016E7CE}"/>
                  </a:ext>
                </a:extLst>
              </p:cNvPr>
              <p:cNvSpPr txBox="1"/>
              <p:nvPr/>
            </p:nvSpPr>
            <p:spPr>
              <a:xfrm>
                <a:off x="387979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=0.38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1.0116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06D804-9FE8-48B6-B29E-7C194016E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79" y="3709641"/>
                <a:ext cx="33336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제목 28">
                <a:extLst>
                  <a:ext uri="{FF2B5EF4-FFF2-40B4-BE49-F238E27FC236}">
                    <a16:creationId xmlns:a16="http://schemas.microsoft.com/office/drawing/2014/main" id="{D98169C5-6CC3-478C-9F41-D402F54BC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904" y="659553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3</a:t>
                </a:r>
              </a:p>
            </p:txBody>
          </p:sp>
        </mc:Choice>
        <mc:Fallback xmlns="">
          <p:sp>
            <p:nvSpPr>
              <p:cNvPr id="24" name="제목 28">
                <a:extLst>
                  <a:ext uri="{FF2B5EF4-FFF2-40B4-BE49-F238E27FC236}">
                    <a16:creationId xmlns:a16="http://schemas.microsoft.com/office/drawing/2014/main" id="{D98169C5-6CC3-478C-9F41-D402F54BC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4" y="659553"/>
                <a:ext cx="4034278" cy="666975"/>
              </a:xfrm>
              <a:prstGeom prst="rect">
                <a:avLst/>
              </a:prstGeom>
              <a:blipFill>
                <a:blip r:embed="rId8"/>
                <a:stretch>
                  <a:fillRect t="-32727" r="-605" b="-4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E3D317-18D1-4E2B-BE30-259BE14DB687}"/>
              </a:ext>
            </a:extLst>
          </p:cNvPr>
          <p:cNvSpPr/>
          <p:nvPr/>
        </p:nvSpPr>
        <p:spPr>
          <a:xfrm>
            <a:off x="3007633" y="1143000"/>
            <a:ext cx="139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ALICE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961F8D-D690-4DD3-9FA5-9FFB0A1488A5}"/>
              </a:ext>
            </a:extLst>
          </p:cNvPr>
          <p:cNvGrpSpPr/>
          <p:nvPr/>
        </p:nvGrpSpPr>
        <p:grpSpPr>
          <a:xfrm>
            <a:off x="5447302" y="-2"/>
            <a:ext cx="4810956" cy="6803998"/>
            <a:chOff x="5506025" y="-2"/>
            <a:chExt cx="4810956" cy="68039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48BF86-4835-4870-8EE8-1680E7AE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4804" y="-2"/>
              <a:ext cx="4802177" cy="226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AC7AB06-CE98-4816-8C52-09B4034D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6025" y="2267998"/>
              <a:ext cx="4802177" cy="226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C55A62-6636-4D98-A756-0890CB4D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804" y="4535996"/>
              <a:ext cx="4802177" cy="22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736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901</TotalTime>
  <Words>781</Words>
  <Application>Microsoft Office PowerPoint</Application>
  <PresentationFormat>와이드스크린</PresentationFormat>
  <Paragraphs>72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AngsanaUPC</vt:lpstr>
      <vt:lpstr>Arial</vt:lpstr>
      <vt:lpstr>Baskerville Old Face</vt:lpstr>
      <vt:lpstr>Cambria Math</vt:lpstr>
      <vt:lpstr>Century Gothic</vt:lpstr>
      <vt:lpstr>Wingdings 3</vt:lpstr>
      <vt:lpstr>이온</vt:lpstr>
      <vt:lpstr>ALICE 13TeV</vt:lpstr>
      <vt:lpstr>CMS, ALICE</vt:lpstr>
      <vt:lpstr>현재 계산식</vt:lpstr>
      <vt:lpstr>a=0.5 T=0.65 GeV q=1.12 GeV m_d=1 GeV √(S_nn )=13000 GeV A_ridge=0.032413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p_T Distribution Fitting</vt:lpstr>
      <vt:lpstr>p_T Distribution Fitting</vt:lpstr>
      <vt:lpstr>Y^ridge=∫16_(-1.28&lt;|Δ ϕ|&lt;1.28)▒〖[∫16_(1.6&lt;|Δ η|&lt;1.8)▒〖(∫1▒(d^2 F)/(p_T dp_T dΔηdΔϕ)  p_T dp_T )  1/δ_Δη  dΔη〗]dΔϕ 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 13TeV</dc:title>
  <dc:creator>김 재성</dc:creator>
  <cp:lastModifiedBy>김 재성</cp:lastModifiedBy>
  <cp:revision>43</cp:revision>
  <dcterms:created xsi:type="dcterms:W3CDTF">2021-08-23T12:01:30Z</dcterms:created>
  <dcterms:modified xsi:type="dcterms:W3CDTF">2021-09-02T06:08:11Z</dcterms:modified>
</cp:coreProperties>
</file>